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theme/theme6.xml" ContentType="application/vnd.openxmlformats-officedocument.them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50" r:id="rId1"/>
    <p:sldMasterId id="2147483761" r:id="rId2"/>
    <p:sldMasterId id="2147483762" r:id="rId3"/>
    <p:sldMasterId id="2147483784" r:id="rId4"/>
  </p:sldMasterIdLst>
  <p:notesMasterIdLst>
    <p:notesMasterId r:id="rId26"/>
  </p:notesMasterIdLst>
  <p:handoutMasterIdLst>
    <p:handoutMasterId r:id="rId27"/>
  </p:handoutMasterIdLst>
  <p:sldIdLst>
    <p:sldId id="487" r:id="rId5"/>
    <p:sldId id="509" r:id="rId6"/>
    <p:sldId id="50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55876"/>
    <a:srgbClr val="240489"/>
    <a:srgbClr val="348906"/>
    <a:srgbClr val="000001"/>
    <a:srgbClr val="001424"/>
    <a:srgbClr val="5D5F5E"/>
    <a:srgbClr val="567895"/>
    <a:srgbClr val="62E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9" autoAdjust="0"/>
    <p:restoredTop sz="89253" autoAdjust="0"/>
  </p:normalViewPr>
  <p:slideViewPr>
    <p:cSldViewPr snapToGrid="0" showGuides="1">
      <p:cViewPr>
        <p:scale>
          <a:sx n="75" d="100"/>
          <a:sy n="75" d="100"/>
        </p:scale>
        <p:origin x="-3416" y="-1424"/>
      </p:cViewPr>
      <p:guideLst>
        <p:guide orient="horz" pos="2093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A7C5F-E799-4BB0-970F-7E0D653BA334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2CC05-5889-47E7-ACF4-917337BF8EB5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F6DFB-A59D-426F-9FF1-1DCF21BD527B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B7153-3867-48F9-886A-A679F3EDAAFB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22C80-A8A3-4C50-8DD9-11CE05502A7A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5AF87-73F6-4ADD-BADF-75E767CFC534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C9A36-87C5-48BA-A734-FA233A714C45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43F6-44FC-4005-9717-9D1FE08CE093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4A74-6D4A-4A32-9B19-5E9FEC26905C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BE5D2-7902-4F11-BEA2-203B8383962D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6A3A5-8214-459C-A4B3-EE80FB4010E4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3F32B-8AAE-4BFF-8AFE-B6A1E82E02C6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40BFF-CCEC-43AB-90EE-51169BDDC41C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CE380-34D7-47D3-8189-81E4B5E16873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EADED-7196-43AF-8ABC-898E606FDF6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32E1B-A130-47ED-AC59-32B4DE6606F4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303A4-0F3B-40FB-82EE-F15719E07F5D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5BD9D-8980-4670-99BA-BEEB7013859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E77D5-FD20-054B-BB96-7DE7ACCCFB68}" type="datetime1">
              <a:rPr lang="en-US"/>
              <a:pPr/>
              <a:t>6/10/12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055CD-E128-1B43-8BE5-5320059B2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0EFE4-CA5C-5944-9903-337805D8FBBC}" type="datetime1">
              <a:rPr lang="en-US"/>
              <a:pPr/>
              <a:t>6/10/12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CAD2-AE59-2F4A-BB93-A1D8911FC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4" Type="http://schemas.openxmlformats.org/officeDocument/2006/relationships/slide" Target="../slides/slide3.xml"/><Relationship Id="rId5" Type="http://schemas.openxmlformats.org/officeDocument/2006/relationships/slide" Target="../slides/slide2.xml"/><Relationship Id="rId6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slide" Target="../slides/slide4.xml"/><Relationship Id="rId8" Type="http://schemas.openxmlformats.org/officeDocument/2006/relationships/slide" Target="../slides/slide3.xml"/><Relationship Id="rId9" Type="http://schemas.openxmlformats.org/officeDocument/2006/relationships/slide" Target="../slides/slide2.xml"/><Relationship Id="rId10" Type="http://schemas.openxmlformats.org/officeDocument/2006/relationships/slide" Target="../slides/slide1.xml"/><Relationship Id="rId11" Type="http://schemas.openxmlformats.org/officeDocument/2006/relationships/slide" Target="../slides/slide5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3.xm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slide" Target="../slides/slide4.xml"/><Relationship Id="rId8" Type="http://schemas.openxmlformats.org/officeDocument/2006/relationships/slide" Target="../slides/slide3.xml"/><Relationship Id="rId9" Type="http://schemas.openxmlformats.org/officeDocument/2006/relationships/slide" Target="../slides/slide2.xml"/><Relationship Id="rId10" Type="http://schemas.openxmlformats.org/officeDocument/2006/relationships/slide" Target="../slides/slide1.xml"/><Relationship Id="rId11" Type="http://schemas.openxmlformats.org/officeDocument/2006/relationships/slide" Target="../slides/slide5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4" Type="http://schemas.openxmlformats.org/officeDocument/2006/relationships/slide" Target="../slides/slide1.xml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898989"/>
                </a:solidFill>
              </a:defRPr>
            </a:lvl1pPr>
          </a:lstStyle>
          <a:p>
            <a:fld id="{6CBD60EE-CF88-074F-B0D6-60F3B7E9B02D}" type="datetime1">
              <a:rPr lang="en-US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Neurochrome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rgbClr val="898989"/>
                </a:solidFill>
                <a:latin typeface="Neurochrome" pitchFamily="2" charset="0"/>
              </a:defRPr>
            </a:lvl1pPr>
          </a:lstStyle>
          <a:p>
            <a:fld id="{4214FD82-E349-BD49-BA2D-FBFEF3D01D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>
            <a:hlinkClick r:id="rId3" action="ppaction://hlinksldjump"/>
          </p:cNvPr>
          <p:cNvSpPr/>
          <p:nvPr userDrawn="1"/>
        </p:nvSpPr>
        <p:spPr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 userDrawn="1"/>
        </p:nvSpPr>
        <p:spPr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 userDrawn="1"/>
        </p:nvSpPr>
        <p:spPr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 userDrawn="1"/>
        </p:nvSpPr>
        <p:spPr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613775" y="6524625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 eaLnBrk="0" hangingPunct="0"/>
            <a:fld id="{5445440C-653B-3E4B-995A-39C3C5A7CA5E}" type="slidenum">
              <a:rPr lang="en-US" sz="1000" b="0">
                <a:solidFill>
                  <a:srgbClr val="808080"/>
                </a:solidFill>
              </a:rPr>
              <a:pPr defTabSz="814388" eaLnBrk="0" hangingPunct="0"/>
              <a:t>‹#›</a:t>
            </a:fld>
            <a:endParaRPr lang="en-US" sz="1000" b="0">
              <a:solidFill>
                <a:srgbClr val="808080"/>
              </a:solidFill>
            </a:endParaRPr>
          </a:p>
        </p:txBody>
      </p:sp>
      <p:sp>
        <p:nvSpPr>
          <p:cNvPr id="737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1026" name="Freeform 2"/>
          <p:cNvSpPr>
            <a:spLocks/>
          </p:cNvSpPr>
          <p:nvPr userDrawn="1"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>
                <a:solidFill>
                  <a:schemeClr val="bg1"/>
                </a:solidFill>
              </a:rPr>
              <a:t>DX University – Visalia 2012</a:t>
            </a:r>
          </a:p>
        </p:txBody>
      </p:sp>
      <p:pic>
        <p:nvPicPr>
          <p:cNvPr id="73739" name="Picture 13" descr="Iconic column redon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hlinkClick r:id="rId7" action="ppaction://hlinksldjump"/>
          </p:cNvPr>
          <p:cNvSpPr/>
          <p:nvPr userDrawn="1"/>
        </p:nvSpPr>
        <p:spPr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8" action="ppaction://hlinksldjump"/>
          </p:cNvPr>
          <p:cNvSpPr/>
          <p:nvPr userDrawn="1"/>
        </p:nvSpPr>
        <p:spPr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9" action="ppaction://hlinksldjump"/>
          </p:cNvPr>
          <p:cNvSpPr/>
          <p:nvPr userDrawn="1"/>
        </p:nvSpPr>
        <p:spPr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10" action="ppaction://hlinksldjump"/>
          </p:cNvPr>
          <p:cNvSpPr/>
          <p:nvPr userDrawn="1"/>
        </p:nvSpPr>
        <p:spPr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11" action="ppaction://hlinksldjump"/>
          </p:cNvPr>
          <p:cNvSpPr/>
          <p:nvPr userDrawn="1"/>
        </p:nvSpPr>
        <p:spPr>
          <a:xfrm>
            <a:off x="6883400" y="203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9" r:id="rId3"/>
    <p:sldLayoutId id="2147483770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pic>
        <p:nvPicPr>
          <p:cNvPr id="91139" name="Picture 10" descr="logo_lg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6408738"/>
            <a:ext cx="2260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>
                <a:solidFill>
                  <a:schemeClr val="bg1"/>
                </a:solidFill>
              </a:rPr>
              <a:t>DX University – Visalia 2012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13775" y="6524625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 eaLnBrk="0" hangingPunct="0"/>
            <a:fld id="{431284DC-7818-0946-967A-356FF780AFCF}" type="slidenum">
              <a:rPr lang="en-US" sz="1000" b="0">
                <a:solidFill>
                  <a:srgbClr val="808080"/>
                </a:solidFill>
              </a:rPr>
              <a:pPr defTabSz="814388" eaLnBrk="0" hangingPunct="0"/>
              <a:t>‹#›</a:t>
            </a:fld>
            <a:endParaRPr lang="en-US" sz="1000" b="0">
              <a:solidFill>
                <a:srgbClr val="808080"/>
              </a:solidFill>
            </a:endParaRPr>
          </a:p>
        </p:txBody>
      </p:sp>
      <p:sp>
        <p:nvSpPr>
          <p:cNvPr id="911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911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720850"/>
            <a:ext cx="7940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>
                <a:solidFill>
                  <a:schemeClr val="bg1"/>
                </a:solidFill>
              </a:rPr>
              <a:t>DX University – Visalia 2012</a:t>
            </a:r>
          </a:p>
        </p:txBody>
      </p:sp>
      <p:pic>
        <p:nvPicPr>
          <p:cNvPr id="91146" name="Picture 13" descr="Iconic column redon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7" action="ppaction://hlinksldjump"/>
          </p:cNvPr>
          <p:cNvSpPr/>
          <p:nvPr userDrawn="1"/>
        </p:nvSpPr>
        <p:spPr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8" action="ppaction://hlinksldjump"/>
          </p:cNvPr>
          <p:cNvSpPr/>
          <p:nvPr userDrawn="1"/>
        </p:nvSpPr>
        <p:spPr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9" action="ppaction://hlinksldjump"/>
          </p:cNvPr>
          <p:cNvSpPr/>
          <p:nvPr userDrawn="1"/>
        </p:nvSpPr>
        <p:spPr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10" action="ppaction://hlinksldjump"/>
          </p:cNvPr>
          <p:cNvSpPr/>
          <p:nvPr userDrawn="1"/>
        </p:nvSpPr>
        <p:spPr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9" action="ppaction://hlinksldjump"/>
          </p:cNvPr>
          <p:cNvSpPr/>
          <p:nvPr userDrawn="1"/>
        </p:nvSpPr>
        <p:spPr>
          <a:xfrm>
            <a:off x="8140700" y="1778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1" action="ppaction://hlinksldjump"/>
          </p:cNvPr>
          <p:cNvSpPr/>
          <p:nvPr userDrawn="1"/>
        </p:nvSpPr>
        <p:spPr>
          <a:xfrm>
            <a:off x="6883400" y="203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 typeface="Arial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898989"/>
                </a:solidFill>
              </a:defRPr>
            </a:lvl1pPr>
          </a:lstStyle>
          <a:p>
            <a:fld id="{19F81F5E-858C-8043-8B54-8E299F712E16}" type="datetime1">
              <a:rPr lang="en-US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Neurochrome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rgbClr val="898989"/>
                </a:solidFill>
                <a:latin typeface="Neurochrome" charset="0"/>
              </a:defRPr>
            </a:lvl1pPr>
          </a:lstStyle>
          <a:p>
            <a:fld id="{47CA080A-3714-CA49-915B-B1B1D6553E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dlh/Radio/DX%20UNIVERSITY%20FOLDER/Visalia%20-%202012/Sponsors/DXU%20Sponsors.pptx%23-1,1,Slide%201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0225" y="365125"/>
            <a:ext cx="8078788" cy="6089650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>
            <a:hlinkClick r:id="rId3" action="ppaction://hlinkpres?slideindex=1&amp;slidetitle=Slide 1"/>
          </p:cNvPr>
          <p:cNvSpPr>
            <a:spLocks noChangeArrowheads="1"/>
          </p:cNvSpPr>
          <p:nvPr/>
        </p:nvSpPr>
        <p:spPr bwMode="auto">
          <a:xfrm>
            <a:off x="723106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750" y="1000125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1322388" y="3071813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0268" y="3071901"/>
              <a:ext cx="4561615" cy="93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University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 2012</a:t>
              </a:r>
            </a:p>
          </p:txBody>
        </p:sp>
      </p:grpSp>
      <p:sp>
        <p:nvSpPr>
          <p:cNvPr id="8197" name="TextBox 32"/>
          <p:cNvSpPr txBox="1">
            <a:spLocks noChangeArrowheads="1"/>
          </p:cNvSpPr>
          <p:nvPr/>
        </p:nvSpPr>
        <p:spPr bwMode="auto">
          <a:xfrm rot="-634710">
            <a:off x="1376363" y="4583113"/>
            <a:ext cx="24415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000">
                <a:latin typeface="Mistral" pitchFamily="-84" charset="0"/>
              </a:rPr>
              <a:t>Principal Sponsor</a:t>
            </a:r>
          </a:p>
        </p:txBody>
      </p:sp>
      <p:pic>
        <p:nvPicPr>
          <p:cNvPr id="8198" name="Picture 37" descr="Screen Shot 2012-02-09 at 4.20.58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0025" y="5700713"/>
            <a:ext cx="2222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3" descr="logo_lg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75" y="5184775"/>
            <a:ext cx="39020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rId3" action="ppaction://hlinkpres?slideindex=1&amp;slidetitle=Slide 1"/>
          </p:cNvPr>
          <p:cNvSpPr/>
          <p:nvPr/>
        </p:nvSpPr>
        <p:spPr>
          <a:xfrm>
            <a:off x="209550" y="6096000"/>
            <a:ext cx="438150" cy="668338"/>
          </a:xfrm>
          <a:prstGeom prst="rect">
            <a:avLst/>
          </a:prstGeom>
          <a:solidFill>
            <a:srgbClr val="355876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Space Weather</a:t>
            </a:r>
            <a:endParaRPr lang="en-US" smtClean="0"/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327171" y="1310270"/>
            <a:ext cx="4899170" cy="49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Needed long-term solar flux or  sunspot number for F</a:t>
            </a:r>
            <a:r>
              <a:rPr lang="en-US" sz="2000" baseline="-25000" dirty="0">
                <a:cs typeface="ＭＳ Ｐゴシック"/>
              </a:rPr>
              <a:t>2</a:t>
            </a:r>
            <a:r>
              <a:rPr lang="en-US" sz="2000" dirty="0">
                <a:cs typeface="ＭＳ Ｐゴシック"/>
              </a:rPr>
              <a:t> openings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1600" dirty="0">
                <a:cs typeface="ＭＳ Ｐゴシック"/>
              </a:rPr>
              <a:t> </a:t>
            </a:r>
            <a:r>
              <a:rPr lang="en-US" sz="1800" dirty="0">
                <a:cs typeface="ＭＳ Ｐゴシック"/>
              </a:rPr>
              <a:t>6-Meters: SFI &gt; 200 or </a:t>
            </a:r>
            <a:r>
              <a:rPr lang="en-US" sz="1800" dirty="0" err="1">
                <a:cs typeface="ＭＳ Ｐゴシック"/>
              </a:rPr>
              <a:t>ssn</a:t>
            </a:r>
            <a:r>
              <a:rPr lang="en-US" sz="1800" dirty="0">
                <a:cs typeface="ＭＳ Ｐゴシック"/>
              </a:rPr>
              <a:t> &gt; 100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1800" dirty="0">
                <a:cs typeface="ＭＳ Ｐゴシック"/>
              </a:rPr>
              <a:t> 10-Meters: SFI &gt; 100 or </a:t>
            </a:r>
            <a:r>
              <a:rPr lang="en-US" sz="1800" dirty="0" err="1">
                <a:cs typeface="ＭＳ Ｐゴシック"/>
              </a:rPr>
              <a:t>ssn</a:t>
            </a:r>
            <a:r>
              <a:rPr lang="en-US" sz="1800" dirty="0">
                <a:cs typeface="ＭＳ Ｐゴシック"/>
              </a:rPr>
              <a:t> &gt; 50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1800" dirty="0">
                <a:cs typeface="ＭＳ Ｐゴシック"/>
              </a:rPr>
              <a:t> 12-Meters: SFI &gt; 75 or </a:t>
            </a:r>
            <a:r>
              <a:rPr lang="en-US" sz="1800" dirty="0" err="1">
                <a:cs typeface="ＭＳ Ｐゴシック"/>
              </a:rPr>
              <a:t>ssn</a:t>
            </a:r>
            <a:r>
              <a:rPr lang="en-US" sz="1800" dirty="0">
                <a:cs typeface="ＭＳ Ｐゴシック"/>
              </a:rPr>
              <a:t> &gt; 35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1800" dirty="0">
                <a:cs typeface="ＭＳ Ｐゴシック"/>
              </a:rPr>
              <a:t> 15-Meters: SFI &gt; 50 or </a:t>
            </a:r>
            <a:r>
              <a:rPr lang="en-US" sz="1800" dirty="0" err="1">
                <a:cs typeface="ＭＳ Ｐゴシック"/>
              </a:rPr>
              <a:t>ssn</a:t>
            </a:r>
            <a:r>
              <a:rPr lang="en-US" sz="1800" dirty="0">
                <a:cs typeface="ＭＳ Ｐゴシック"/>
              </a:rPr>
              <a:t> &gt; 25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17-Meters and 20-Meters generally open throughout a solar cycle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1800" dirty="0">
                <a:cs typeface="ＭＳ Ｐゴシック"/>
              </a:rPr>
              <a:t> May be restricted to daylight hours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2000" dirty="0">
                <a:cs typeface="ＭＳ Ｐゴシック"/>
              </a:rPr>
              <a:t>Low bands not dependent on </a:t>
            </a:r>
            <a:r>
              <a:rPr lang="en-US" sz="2000" dirty="0" smtClean="0">
                <a:cs typeface="ＭＳ Ｐゴシック"/>
              </a:rPr>
              <a:t>MUF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2000" dirty="0" err="1" smtClean="0">
                <a:cs typeface="ＭＳ Ｐゴシック"/>
              </a:rPr>
              <a:t>Ap</a:t>
            </a:r>
            <a:r>
              <a:rPr lang="en-US" sz="2000" dirty="0" smtClean="0">
                <a:cs typeface="ＭＳ Ｐゴシック"/>
              </a:rPr>
              <a:t> index less than 7 indicates quiet geomagnetic field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Font typeface="Tahoma" pitchFamily="34" charset="0"/>
              <a:buChar char="–"/>
            </a:pPr>
            <a:r>
              <a:rPr lang="en-US" sz="1600" dirty="0" smtClean="0">
                <a:cs typeface="ＭＳ Ｐゴシック"/>
              </a:rPr>
              <a:t> O</a:t>
            </a:r>
            <a:r>
              <a:rPr lang="en-US" sz="1800" dirty="0" smtClean="0">
                <a:cs typeface="ＭＳ Ｐゴシック"/>
              </a:rPr>
              <a:t>ver </a:t>
            </a:r>
            <a:r>
              <a:rPr lang="en-US" sz="1800" dirty="0">
                <a:cs typeface="ＭＳ Ｐゴシック"/>
              </a:rPr>
              <a:t>the </a:t>
            </a:r>
            <a:r>
              <a:rPr lang="en-US" sz="1800" dirty="0" smtClean="0">
                <a:cs typeface="ＭＳ Ｐゴシック"/>
              </a:rPr>
              <a:t>pole paths (high lat) the best</a:t>
            </a:r>
            <a:endParaRPr lang="en-US" sz="1800" dirty="0">
              <a:cs typeface="ＭＳ Ｐゴシック"/>
            </a:endParaRPr>
          </a:p>
        </p:txBody>
      </p:sp>
      <p:pic>
        <p:nvPicPr>
          <p:cNvPr id="17412" name="Picture 7" descr="Activity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833" y="1854579"/>
            <a:ext cx="38877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63668" y="5355220"/>
            <a:ext cx="3515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cs typeface="ＭＳ Ｐゴシック"/>
              </a:rPr>
              <a:t>http://www.solen.info/solar/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1447" y="1383833"/>
            <a:ext cx="3902030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defRPr/>
            </a:pPr>
            <a:r>
              <a:rPr lang="en-US" sz="2000" kern="0" dirty="0"/>
              <a:t>The Big Picture – SFI, SSN, </a:t>
            </a:r>
            <a:r>
              <a:rPr lang="en-US" sz="2000" kern="0" dirty="0" err="1"/>
              <a:t>Ap</a:t>
            </a:r>
            <a:endParaRPr lang="en-US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Space Weather</a:t>
            </a:r>
            <a:endParaRPr 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9413" y="1617663"/>
            <a:ext cx="8382000" cy="4732337"/>
          </a:xfrm>
          <a:prstGeom prst="rect">
            <a:avLst/>
          </a:prstGeom>
        </p:spPr>
        <p:txBody>
          <a:bodyPr/>
          <a:lstStyle/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Review summary conditions at </a:t>
            </a:r>
            <a:r>
              <a:rPr lang="en-US" sz="2000" kern="0" dirty="0">
                <a:solidFill>
                  <a:srgbClr val="0066FF"/>
                </a:solidFill>
                <a:latin typeface="+mn-lt"/>
                <a:cs typeface="+mn-cs"/>
              </a:rPr>
              <a:t>http://www.swpc.noaa.gov/</a:t>
            </a: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 smtClean="0">
              <a:latin typeface="+mn-lt"/>
              <a:cs typeface="+mn-cs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+mn-cs"/>
              </a:rPr>
              <a:t>G = Geomagnetic storm - disturbance in the Earth’s magnetic field caused by gusts in the solar wind that blow by Earth (CMEs and coronal holes</a:t>
            </a:r>
            <a:r>
              <a:rPr lang="en-US" sz="1800" kern="0" dirty="0" smtClean="0">
                <a:latin typeface="+mn-lt"/>
                <a:cs typeface="+mn-cs"/>
              </a:rPr>
              <a:t>)</a:t>
            </a: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kern="0" dirty="0" smtClean="0">
                <a:latin typeface="+mn-lt"/>
                <a:cs typeface="+mn-cs"/>
              </a:rPr>
              <a:t>S </a:t>
            </a:r>
            <a:r>
              <a:rPr lang="en-US" sz="1800" kern="0" dirty="0">
                <a:latin typeface="+mn-lt"/>
                <a:cs typeface="+mn-cs"/>
              </a:rPr>
              <a:t>= Solar radiation storm – disturbance in the polar cap due to increased levels of energetic </a:t>
            </a:r>
            <a:r>
              <a:rPr lang="en-US" sz="1800" kern="0" dirty="0" smtClean="0">
                <a:latin typeface="+mn-lt"/>
                <a:cs typeface="+mn-cs"/>
              </a:rPr>
              <a:t>protons</a:t>
            </a:r>
            <a:endParaRPr lang="en-US" sz="1400" kern="0" dirty="0">
              <a:latin typeface="+mn-lt"/>
              <a:cs typeface="ＭＳ Ｐゴシック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+mn-cs"/>
              </a:rPr>
              <a:t>R = Radio blackout – disturbance on the daylight side of Earth due to increased electromagnetic radiation at X-ray </a:t>
            </a:r>
            <a:r>
              <a:rPr lang="en-US" sz="1800" kern="0" dirty="0" smtClean="0">
                <a:latin typeface="+mn-lt"/>
                <a:cs typeface="+mn-cs"/>
              </a:rPr>
              <a:t>wavelengths</a:t>
            </a:r>
            <a:endParaRPr lang="en-US" sz="1400" kern="0" dirty="0">
              <a:latin typeface="+mn-lt"/>
              <a:cs typeface="ＭＳ Ｐゴシック"/>
            </a:endParaRP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+mn-cs"/>
              </a:rPr>
              <a:t>Each is on a scale of 1 (minor) to 5 (extreme</a:t>
            </a:r>
            <a:r>
              <a:rPr lang="en-US" sz="1800" kern="0" dirty="0" smtClean="0">
                <a:latin typeface="+mn-lt"/>
                <a:cs typeface="+mn-cs"/>
              </a:rPr>
              <a:t>)</a:t>
            </a:r>
          </a:p>
          <a:p>
            <a:pPr marL="236538" indent="-236538" defTabSz="8143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cs typeface="ＭＳ Ｐゴシック"/>
              </a:rPr>
              <a:t>More </a:t>
            </a:r>
            <a:r>
              <a:rPr lang="en-US" sz="2000" kern="0" dirty="0">
                <a:latin typeface="+mn-lt"/>
                <a:cs typeface="ＭＳ Ｐゴシック"/>
              </a:rPr>
              <a:t>details at </a:t>
            </a:r>
            <a:r>
              <a:rPr lang="en-US" sz="2000" kern="0" dirty="0">
                <a:solidFill>
                  <a:srgbClr val="0066FF"/>
                </a:solidFill>
                <a:latin typeface="+mn-lt"/>
                <a:cs typeface="ＭＳ Ｐゴシック"/>
              </a:rPr>
              <a:t>http://www.swpc.noaa.gov/NOAAscales/</a:t>
            </a:r>
          </a:p>
        </p:txBody>
      </p:sp>
      <p:pic>
        <p:nvPicPr>
          <p:cNvPr id="18436" name="Picture 125" descr="D:\Space weather\GS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675" y="1888663"/>
            <a:ext cx="3876191" cy="17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345497" y="4074123"/>
            <a:ext cx="4513277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“Where Do the A and K Indices Come From?” on CD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0963" y="1208088"/>
            <a:ext cx="5846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kern="0" dirty="0"/>
              <a:t>The Big Picture – Disturbances to Propagation</a:t>
            </a:r>
            <a:endParaRPr lang="en-US" sz="2000" dirty="0"/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6622918" y="2358122"/>
            <a:ext cx="1766071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“Disturbances to Propagation” on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Space Weather</a:t>
            </a:r>
            <a:endParaRPr lang="en-US" smtClean="0"/>
          </a:p>
        </p:txBody>
      </p:sp>
      <p:pic>
        <p:nvPicPr>
          <p:cNvPr id="19459" name="Picture 4" descr="auroral o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218" y="1331231"/>
            <a:ext cx="3791426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814482" y="1384387"/>
            <a:ext cx="2128182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  <a:cs typeface="ＭＳ Ｐゴシック"/>
              </a:rPr>
              <a:t>2) Solar radiation storm (a.k.a. PCA) – increased D region absorption in the polar cap due to energetic protons from a big solar flare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27000" y="2179638"/>
            <a:ext cx="238283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+mn-lt"/>
                <a:cs typeface="ＭＳ Ｐゴシック"/>
              </a:rPr>
              <a:t>1a) Geomagnetic storm – decreased F2 region MUFs at high and mid latitudes both day and night</a:t>
            </a:r>
            <a:endParaRPr lang="en-US" sz="1800" dirty="0">
              <a:latin typeface="+mn-lt"/>
              <a:cs typeface="ＭＳ Ｐゴシック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6536218" y="4391986"/>
            <a:ext cx="2498725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  <a:cs typeface="ＭＳ Ｐゴシック"/>
              </a:rPr>
              <a:t>1b) Geomagnetic storm – increased </a:t>
            </a:r>
            <a:r>
              <a:rPr lang="en-US" sz="1800" dirty="0" err="1">
                <a:latin typeface="+mn-lt"/>
                <a:cs typeface="ＭＳ Ｐゴシック"/>
              </a:rPr>
              <a:t>auroral</a:t>
            </a:r>
            <a:r>
              <a:rPr lang="en-US" sz="1800" dirty="0">
                <a:latin typeface="+mn-lt"/>
                <a:cs typeface="ＭＳ Ｐゴシック"/>
              </a:rPr>
              <a:t> ionization causing increased absorption and horizontal refraction (skewed path)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5032375" y="2080471"/>
            <a:ext cx="1779486" cy="8849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H="1" flipV="1">
            <a:off x="5511567" y="3959604"/>
            <a:ext cx="1023456" cy="6123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V="1">
            <a:off x="2390862" y="2266949"/>
            <a:ext cx="1342938" cy="5181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2457974" y="2852256"/>
            <a:ext cx="1342938" cy="13210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6884230" y="3968969"/>
            <a:ext cx="1873250" cy="276225"/>
          </a:xfrm>
          <a:prstGeom prst="rect">
            <a:avLst/>
          </a:prstGeom>
          <a:solidFill>
            <a:srgbClr val="00142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imes New Roman" pitchFamily="18" charset="0"/>
                <a:cs typeface="ＭＳ Ｐゴシック"/>
              </a:rPr>
              <a:t>      North magnetic pole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610100" y="3195638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ＭＳ Ｐゴシック"/>
              </a:rPr>
              <a:t>X</a:t>
            </a:r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 flipV="1">
            <a:off x="4932726" y="3414318"/>
            <a:ext cx="2021745" cy="704674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60789" y="4324350"/>
            <a:ext cx="3035416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+mn-lt"/>
                <a:cs typeface="ＭＳ Ｐゴシック"/>
              </a:rPr>
              <a:t>3) Radio blackout – increased absorption on daylight side of Earth due to extremely short wavelength electromagnetic radiation from a big solar flare</a:t>
            </a:r>
            <a:endParaRPr lang="en-US" sz="1800" dirty="0">
              <a:latin typeface="+mn-lt"/>
              <a:cs typeface="ＭＳ Ｐゴシック"/>
            </a:endParaRPr>
          </a:p>
        </p:txBody>
      </p:sp>
      <p:sp>
        <p:nvSpPr>
          <p:cNvPr id="19471" name="Line 12"/>
          <p:cNvSpPr>
            <a:spLocks noChangeShapeType="1"/>
          </p:cNvSpPr>
          <p:nvPr/>
        </p:nvSpPr>
        <p:spPr bwMode="auto">
          <a:xfrm flipV="1">
            <a:off x="2298582" y="3758267"/>
            <a:ext cx="771789" cy="5368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TextBox 3"/>
          <p:cNvSpPr txBox="1">
            <a:spLocks noChangeArrowheads="1"/>
          </p:cNvSpPr>
          <p:nvPr/>
        </p:nvSpPr>
        <p:spPr bwMode="auto">
          <a:xfrm>
            <a:off x="3744256" y="5882795"/>
            <a:ext cx="2245483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“Impact of Solar Flares to Propagation” on CD</a:t>
            </a:r>
          </a:p>
        </p:txBody>
      </p:sp>
      <p:sp>
        <p:nvSpPr>
          <p:cNvPr id="19473" name="TextBox 3"/>
          <p:cNvSpPr txBox="1">
            <a:spLocks noChangeArrowheads="1"/>
          </p:cNvSpPr>
          <p:nvPr/>
        </p:nvSpPr>
        <p:spPr bwMode="auto">
          <a:xfrm>
            <a:off x="3843613" y="5215447"/>
            <a:ext cx="1894456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“Impact of CMEs to Propagation” on CD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0175" y="1268413"/>
            <a:ext cx="3787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kern="0" dirty="0"/>
              <a:t>Disturbances to Propagation – A Visual Picture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 vs LP</a:t>
            </a:r>
            <a:endParaRPr lang="en-US" smtClean="0"/>
          </a:p>
        </p:txBody>
      </p:sp>
      <p:sp>
        <p:nvSpPr>
          <p:cNvPr id="20483" name="Content Placeholder 3"/>
          <p:cNvSpPr>
            <a:spLocks/>
          </p:cNvSpPr>
          <p:nvPr/>
        </p:nvSpPr>
        <p:spPr bwMode="auto">
          <a:xfrm>
            <a:off x="398710" y="1356220"/>
            <a:ext cx="4869576" cy="497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An electromagnetic wave travels in a straight line unless it is refracted, reflected, or scattered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Shortest distance between any two points on a globe is a great circle path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This is short </a:t>
            </a:r>
            <a:r>
              <a:rPr lang="en-US" sz="1800" dirty="0" smtClean="0">
                <a:cs typeface="ＭＳ Ｐゴシック"/>
              </a:rPr>
              <a:t>path - Airliners </a:t>
            </a:r>
            <a:r>
              <a:rPr lang="en-US" sz="1800" dirty="0">
                <a:cs typeface="ＭＳ Ｐゴシック"/>
              </a:rPr>
              <a:t>fly short great circle paths to use the minimum amount of </a:t>
            </a:r>
            <a:r>
              <a:rPr lang="en-US" sz="1800" dirty="0" smtClean="0">
                <a:cs typeface="ＭＳ Ｐゴシック"/>
              </a:rPr>
              <a:t>fuel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Other </a:t>
            </a:r>
            <a:r>
              <a:rPr lang="en-US" sz="2000" dirty="0">
                <a:cs typeface="ＭＳ Ｐゴシック"/>
              </a:rPr>
              <a:t>way around is long path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Location on opposite side of Earth to your location is called your antipode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Short path and long path are equal – approx 20,000 km (12,500 miles)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841433" y="4712851"/>
            <a:ext cx="2919389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Tahoma" pitchFamily="34" charset="0"/>
                <a:cs typeface="ＭＳ Ｐゴシック"/>
              </a:rPr>
              <a:t>See “Physics of Propagation” on CD</a:t>
            </a: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6280470" y="5133975"/>
            <a:ext cx="2183611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Tahoma" pitchFamily="34" charset="0"/>
                <a:cs typeface="ＭＳ Ｐゴシック"/>
              </a:rPr>
              <a:t>See “The M-Factor” on CD</a:t>
            </a:r>
          </a:p>
        </p:txBody>
      </p:sp>
      <p:pic>
        <p:nvPicPr>
          <p:cNvPr id="20486" name="Picture 8" descr="sp &amp; 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805" y="1638095"/>
            <a:ext cx="3672364" cy="29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7054850" y="2584450"/>
            <a:ext cx="92075" cy="904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737350" y="3432175"/>
            <a:ext cx="92075" cy="92075"/>
          </a:xfrm>
          <a:prstGeom prst="ellipse">
            <a:avLst/>
          </a:prstGeom>
          <a:solidFill>
            <a:srgbClr val="62E8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 bwMode="auto">
          <a:xfrm>
            <a:off x="7634288" y="3313113"/>
            <a:ext cx="106362" cy="92075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 algn="ctr">
            <a:solidFill>
              <a:srgbClr val="2F98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7994650" y="3657600"/>
            <a:ext cx="715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cs typeface="ＭＳ Ｐゴシック"/>
              </a:rPr>
              <a:t>ANTIPODE</a:t>
            </a:r>
          </a:p>
        </p:txBody>
      </p:sp>
      <p:cxnSp>
        <p:nvCxnSpPr>
          <p:cNvPr id="12" name="Straight Arrow Connector 11"/>
          <p:cNvCxnSpPr>
            <a:endCxn id="9" idx="4"/>
          </p:cNvCxnSpPr>
          <p:nvPr/>
        </p:nvCxnSpPr>
        <p:spPr>
          <a:xfrm flipH="1" flipV="1">
            <a:off x="7740650" y="3405188"/>
            <a:ext cx="379413" cy="27781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 vs LP</a:t>
            </a:r>
            <a:endParaRPr lang="en-US" smtClean="0"/>
          </a:p>
        </p:txBody>
      </p:sp>
      <p:sp>
        <p:nvSpPr>
          <p:cNvPr id="21507" name="Content Placeholder 3"/>
          <p:cNvSpPr>
            <a:spLocks/>
          </p:cNvSpPr>
          <p:nvPr/>
        </p:nvSpPr>
        <p:spPr bwMode="auto">
          <a:xfrm>
            <a:off x="271244" y="1667079"/>
            <a:ext cx="3663193" cy="40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ＭＳ Ｐゴシック"/>
              </a:rPr>
              <a:t>For target locations near antipode, may see several  paths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ＭＳ Ｐゴシック"/>
              </a:rPr>
              <a:t>Lower bands – long path usually offers the least absorption (dark ionosphere)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+mn-lt"/>
                <a:cs typeface="ＭＳ Ｐゴシック"/>
              </a:rPr>
              <a:t>Higher bands – long path usually offers the most ionization (daytime </a:t>
            </a:r>
            <a:r>
              <a:rPr lang="en-US" sz="2000" dirty="0" smtClean="0">
                <a:latin typeface="+mn-lt"/>
                <a:cs typeface="ＭＳ Ｐゴシック"/>
              </a:rPr>
              <a:t>ionosphere)</a:t>
            </a:r>
            <a:endParaRPr lang="en-US" sz="2000" dirty="0">
              <a:latin typeface="+mn-lt"/>
              <a:cs typeface="ＭＳ Ｐゴシック"/>
            </a:endParaRP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4699000" y="4889500"/>
            <a:ext cx="419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/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cs typeface="ＭＳ Ｐゴシック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257800" y="2374900"/>
            <a:ext cx="319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latin typeface="Tahoma" pitchFamily="34" charset="0"/>
                <a:cs typeface="ＭＳ Ｐゴシック"/>
              </a:rPr>
              <a:t>Add gcp map centered on W6</a:t>
            </a:r>
          </a:p>
        </p:txBody>
      </p:sp>
      <p:pic>
        <p:nvPicPr>
          <p:cNvPr id="21510" name="Picture 6" descr="W6NL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685" y="1370317"/>
            <a:ext cx="4761905" cy="33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137150" y="2943225"/>
            <a:ext cx="398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0000"/>
                </a:solidFill>
                <a:latin typeface="Tahoma" pitchFamily="34" charset="0"/>
                <a:cs typeface="ＭＳ Ｐゴシック"/>
              </a:rPr>
              <a:t>W6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416800" y="3949700"/>
            <a:ext cx="1030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dirty="0">
                <a:solidFill>
                  <a:srgbClr val="FF0000"/>
                </a:solidFill>
                <a:latin typeface="Tahoma" pitchFamily="34" charset="0"/>
                <a:cs typeface="ＭＳ Ｐゴシック"/>
              </a:rPr>
              <a:t>W6 antipode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3347208" y="2189527"/>
            <a:ext cx="1031846" cy="167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86344" y="4731312"/>
            <a:ext cx="4469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you run propagation predictions or look at W6ELProp’s map to a target location, check long path in addition to short path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226341" y="1350627"/>
            <a:ext cx="1870745" cy="125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 vs LP</a:t>
            </a:r>
            <a:endParaRPr lang="en-US" smtClean="0"/>
          </a:p>
        </p:txBody>
      </p:sp>
      <p:sp>
        <p:nvSpPr>
          <p:cNvPr id="22531" name="Content Placeholder 3"/>
          <p:cNvSpPr>
            <a:spLocks/>
          </p:cNvSpPr>
          <p:nvPr/>
        </p:nvSpPr>
        <p:spPr bwMode="auto">
          <a:xfrm>
            <a:off x="457200" y="2057400"/>
            <a:ext cx="2971800" cy="34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Generally occurs from November thru March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Around W6 sunrise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Good signal strengths without high power levels and without big antennas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Example shown is classical “gray line” propagation</a:t>
            </a:r>
          </a:p>
        </p:txBody>
      </p:sp>
      <p:pic>
        <p:nvPicPr>
          <p:cNvPr id="22532" name="Picture 8" descr="W6 to OJ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638" y="1830388"/>
            <a:ext cx="531971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4732615" y="5519956"/>
            <a:ext cx="3555782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Tahoma" pitchFamily="34" charset="0"/>
                <a:cs typeface="ＭＳ Ｐゴシック"/>
              </a:rPr>
              <a:t>See “The Gray Line Method of </a:t>
            </a:r>
            <a:r>
              <a:rPr lang="en-US" sz="1200" dirty="0" err="1">
                <a:latin typeface="Tahoma" pitchFamily="34" charset="0"/>
                <a:cs typeface="ＭＳ Ｐゴシック"/>
              </a:rPr>
              <a:t>DXing</a:t>
            </a:r>
            <a:r>
              <a:rPr lang="en-US" sz="1200" dirty="0">
                <a:latin typeface="Tahoma" pitchFamily="34" charset="0"/>
                <a:cs typeface="ＭＳ Ｐゴシック"/>
              </a:rPr>
              <a:t>” on CD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27025" y="1400175"/>
            <a:ext cx="3217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ＭＳ Ｐゴシック"/>
              </a:rPr>
              <a:t>W6 to EU on 75-Meter 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 vs LP</a:t>
            </a:r>
            <a:endParaRPr lang="en-US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1002" y="1699759"/>
            <a:ext cx="5675220" cy="1758315"/>
            <a:chOff x="1525588" y="2540000"/>
            <a:chExt cx="6094412" cy="1803400"/>
          </a:xfrm>
        </p:grpSpPr>
        <p:sp>
          <p:nvSpPr>
            <p:cNvPr id="23560" name="Rectangle 5"/>
            <p:cNvSpPr>
              <a:spLocks noChangeArrowheads="1"/>
            </p:cNvSpPr>
            <p:nvPr/>
          </p:nvSpPr>
          <p:spPr bwMode="auto">
            <a:xfrm>
              <a:off x="2057400" y="2590800"/>
              <a:ext cx="5030510" cy="17526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b="0">
                <a:latin typeface="Tahoma" pitchFamily="34" charset="0"/>
                <a:cs typeface="ＭＳ Ｐゴシック"/>
              </a:endParaRPr>
            </a:p>
          </p:txBody>
        </p:sp>
        <p:pic>
          <p:nvPicPr>
            <p:cNvPr id="2356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5588" y="2540000"/>
              <a:ext cx="6094412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080" y="3561797"/>
            <a:ext cx="597376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5889071" y="1629677"/>
            <a:ext cx="27012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>
                <a:latin typeface="+mn-lt"/>
                <a:cs typeface="ＭＳ Ｐゴシック"/>
              </a:rPr>
              <a:t>For W6, evening long path to EU is probably most productive</a:t>
            </a:r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5956986" y="2808201"/>
            <a:ext cx="2696572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Tahoma" pitchFamily="34" charset="0"/>
                <a:cs typeface="ＭＳ Ｐゴシック"/>
              </a:rPr>
              <a:t>See “10-Meter Long Path” on CD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012825" y="1357313"/>
            <a:ext cx="3871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ＭＳ Ｐゴシック"/>
              </a:rPr>
              <a:t>10-Meter LP for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 idx="4294967295"/>
          </p:nvPr>
        </p:nvSpPr>
        <p:spPr>
          <a:xfrm>
            <a:off x="1355725" y="196850"/>
            <a:ext cx="6672263" cy="750888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Antennas</a:t>
            </a:r>
            <a:endParaRPr lang="en-US" smtClean="0"/>
          </a:p>
        </p:txBody>
      </p:sp>
      <p:sp>
        <p:nvSpPr>
          <p:cNvPr id="24579" name="Content Placeholder 3"/>
          <p:cNvSpPr>
            <a:spLocks/>
          </p:cNvSpPr>
          <p:nvPr/>
        </p:nvSpPr>
        <p:spPr bwMode="auto">
          <a:xfrm>
            <a:off x="457200" y="1525398"/>
            <a:ext cx="8229600" cy="455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Purpose of an antenna is to put the most energy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at the required azimuth angle (N, NE, E, etc)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at the required elevation angle (10</a:t>
            </a:r>
            <a:r>
              <a:rPr lang="en-US" sz="1800" baseline="30000" dirty="0">
                <a:cs typeface="ＭＳ Ｐゴシック"/>
              </a:rPr>
              <a:t>o</a:t>
            </a:r>
            <a:r>
              <a:rPr lang="en-US" sz="1800" dirty="0">
                <a:cs typeface="ＭＳ Ｐゴシック"/>
              </a:rPr>
              <a:t>, 20</a:t>
            </a:r>
            <a:r>
              <a:rPr lang="en-US" sz="1800" baseline="30000" dirty="0">
                <a:cs typeface="ＭＳ Ｐゴシック"/>
              </a:rPr>
              <a:t>o</a:t>
            </a:r>
            <a:r>
              <a:rPr lang="en-US" sz="1800" dirty="0">
                <a:cs typeface="ＭＳ Ｐゴシック"/>
              </a:rPr>
              <a:t>, etc)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with the required polarization (horizontal, vertical, circular)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The ionosphere dictates these three parameters – not the antenna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Most of the time a great circle path is dictated – azimuth determined by locations on globe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At HF, circular polarization is predominant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Horizontal or vertical equally good - only down 3 dB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But vertical antenna picks up more man-made noise and is more ground dependent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088698" y="4570063"/>
            <a:ext cx="1744910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Tahoma" pitchFamily="34" charset="0"/>
                <a:cs typeface="ＭＳ Ｐゴシック"/>
              </a:rPr>
              <a:t>See “Polarization” on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Antennas</a:t>
            </a:r>
            <a:endParaRPr lang="en-US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08150"/>
            <a:ext cx="65008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/>
          </p:cNvSpPr>
          <p:nvPr/>
        </p:nvSpPr>
        <p:spPr bwMode="auto">
          <a:xfrm>
            <a:off x="369117" y="5374591"/>
            <a:ext cx="8439324" cy="77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cs typeface="ＭＳ Ｐゴシック"/>
              </a:rPr>
              <a:t>N6BV data on </a:t>
            </a:r>
            <a:r>
              <a:rPr lang="en-US" sz="1800" dirty="0">
                <a:cs typeface="ＭＳ Ｐゴシック"/>
              </a:rPr>
              <a:t>the CD-ROM in the 2012 ARRL Antenna Book (22</a:t>
            </a:r>
            <a:r>
              <a:rPr lang="en-US" sz="1800" baseline="30000" dirty="0">
                <a:cs typeface="ＭＳ Ｐゴシック"/>
              </a:rPr>
              <a:t>nd</a:t>
            </a:r>
            <a:r>
              <a:rPr lang="en-US" sz="1800" dirty="0">
                <a:cs typeface="ＭＳ Ｐゴシック"/>
              </a:rPr>
              <a:t> Edition)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cs typeface="ＭＳ Ｐゴシック"/>
              </a:rPr>
              <a:t>Indianapolis to the world by continent (including USA) on 10-Meters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897622" y="1303338"/>
            <a:ext cx="7020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cs typeface="ＭＳ Ｐゴシック"/>
              </a:rPr>
              <a:t>Elevation angles required on 10-Meters for Indianapolis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Antennas</a:t>
            </a:r>
            <a:endParaRPr lang="en-US" smtClean="0"/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14" y="1822681"/>
            <a:ext cx="8884973" cy="371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864191" y="5693358"/>
            <a:ext cx="5942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+mn-lt"/>
                <a:cs typeface="ＭＳ Ｐゴシック"/>
              </a:rPr>
              <a:t>5-element </a:t>
            </a:r>
            <a:r>
              <a:rPr lang="en-US" sz="1800" dirty="0" err="1">
                <a:latin typeface="+mn-lt"/>
                <a:cs typeface="ＭＳ Ｐゴシック"/>
              </a:rPr>
              <a:t>HyGain</a:t>
            </a:r>
            <a:r>
              <a:rPr lang="en-US" sz="1800" dirty="0">
                <a:latin typeface="+mn-lt"/>
                <a:cs typeface="ＭＳ Ｐゴシック"/>
              </a:rPr>
              <a:t> </a:t>
            </a:r>
            <a:r>
              <a:rPr lang="en-US" sz="1800" dirty="0" err="1">
                <a:latin typeface="+mn-lt"/>
                <a:cs typeface="ＭＳ Ｐゴシック"/>
              </a:rPr>
              <a:t>monobander</a:t>
            </a:r>
            <a:r>
              <a:rPr lang="en-US" sz="1800" dirty="0">
                <a:latin typeface="+mn-lt"/>
                <a:cs typeface="ＭＳ Ｐゴシック"/>
              </a:rPr>
              <a:t> over average ground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033713" y="1365250"/>
            <a:ext cx="3475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ＭＳ Ｐゴシック"/>
              </a:rPr>
              <a:t>Antenna elevation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ounded Rectangle 9"/>
          <p:cNvSpPr>
            <a:spLocks noChangeArrowheads="1"/>
          </p:cNvSpPr>
          <p:nvPr/>
        </p:nvSpPr>
        <p:spPr bwMode="auto">
          <a:xfrm>
            <a:off x="669925" y="1838325"/>
            <a:ext cx="7762875" cy="3079750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noFill/>
            <a:round/>
            <a:headEnd/>
            <a:tailEnd/>
          </a:ln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3000">
              <a:latin typeface="Neurochrome" pitchFamily="2" charset="0"/>
            </a:endParaRP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1906108" y="2698750"/>
            <a:ext cx="5328614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Propagation for Working DX</a:t>
            </a: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Carl </a:t>
            </a:r>
            <a:r>
              <a:rPr lang="en-US" sz="3000" dirty="0" err="1" smtClean="0">
                <a:solidFill>
                  <a:srgbClr val="FFFFFF"/>
                </a:solidFill>
              </a:rPr>
              <a:t>Luetzelschwab</a:t>
            </a:r>
            <a:r>
              <a:rPr lang="en-US" sz="3000" dirty="0" smtClean="0">
                <a:solidFill>
                  <a:srgbClr val="FFFFFF"/>
                </a:solidFill>
              </a:rPr>
              <a:t> K9LA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Antennas</a:t>
            </a:r>
            <a:endParaRPr lang="en-US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59" y="1563920"/>
            <a:ext cx="5636251" cy="37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ontent Placeholder 4"/>
          <p:cNvSpPr>
            <a:spLocks/>
          </p:cNvSpPr>
          <p:nvPr/>
        </p:nvSpPr>
        <p:spPr bwMode="auto">
          <a:xfrm>
            <a:off x="359910" y="5219685"/>
            <a:ext cx="846530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25 ft (red) – doesn’t cover the low angles (&lt; 10</a:t>
            </a:r>
            <a:r>
              <a:rPr lang="en-US" sz="1800" baseline="30000" dirty="0">
                <a:cs typeface="ＭＳ Ｐゴシック"/>
              </a:rPr>
              <a:t>o</a:t>
            </a:r>
            <a:r>
              <a:rPr lang="en-US" sz="1800" dirty="0">
                <a:cs typeface="ＭＳ Ｐゴシック"/>
              </a:rPr>
              <a:t>) very well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100 ft black) – covers the low angles, but has two gaps at 10</a:t>
            </a:r>
            <a:r>
              <a:rPr lang="en-US" sz="1800" baseline="30000" dirty="0">
                <a:cs typeface="ＭＳ Ｐゴシック"/>
              </a:rPr>
              <a:t>o</a:t>
            </a:r>
            <a:r>
              <a:rPr lang="en-US" sz="1800" dirty="0">
                <a:cs typeface="ＭＳ Ｐゴシック"/>
              </a:rPr>
              <a:t> and 20</a:t>
            </a:r>
            <a:r>
              <a:rPr lang="en-US" sz="1800" baseline="30000" dirty="0">
                <a:cs typeface="ＭＳ Ｐゴシック"/>
              </a:rPr>
              <a:t>o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50 ft (blue) – probably the best height overall  &gt;&gt;  1.5 </a:t>
            </a:r>
            <a:r>
              <a:rPr lang="el-GR" sz="1800" dirty="0">
                <a:cs typeface="Tahoma" pitchFamily="34" charset="0"/>
              </a:rPr>
              <a:t>λ</a:t>
            </a:r>
            <a:endParaRPr lang="en-US" sz="1800" dirty="0">
              <a:cs typeface="ＭＳ Ｐゴシック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6551801" y="3257069"/>
            <a:ext cx="2164361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Tahoma" pitchFamily="34" charset="0"/>
                <a:cs typeface="ＭＳ Ｐゴシック"/>
              </a:rPr>
              <a:t>See “Best Height for 10-Meter Antenna” on CD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21603" y="1233502"/>
            <a:ext cx="7853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ＭＳ Ｐゴシック"/>
              </a:rPr>
              <a:t>Superimpose required elevation angles on antenna patterns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Antennas</a:t>
            </a:r>
            <a:endParaRPr lang="en-US" smtClean="0"/>
          </a:p>
        </p:txBody>
      </p:sp>
      <p:sp>
        <p:nvSpPr>
          <p:cNvPr id="28675" name="Content Placeholder 3"/>
          <p:cNvSpPr>
            <a:spLocks/>
          </p:cNvSpPr>
          <p:nvPr/>
        </p:nvSpPr>
        <p:spPr bwMode="auto">
          <a:xfrm>
            <a:off x="436229" y="1610686"/>
            <a:ext cx="8414156" cy="37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You can go through this exercise on the other bands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Kind </a:t>
            </a:r>
            <a:r>
              <a:rPr lang="en-US" sz="2000" dirty="0">
                <a:cs typeface="ＭＳ Ｐゴシック"/>
              </a:rPr>
              <a:t>of tough to achieve low angle radiation on the lower bands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Best </a:t>
            </a:r>
            <a:r>
              <a:rPr lang="en-US" sz="2000" dirty="0">
                <a:cs typeface="ＭＳ Ｐゴシック"/>
              </a:rPr>
              <a:t>overall height for a </a:t>
            </a:r>
            <a:r>
              <a:rPr lang="en-US" sz="2000" u="sng" dirty="0">
                <a:cs typeface="ＭＳ Ｐゴシック"/>
              </a:rPr>
              <a:t>single</a:t>
            </a:r>
            <a:r>
              <a:rPr lang="en-US" sz="2000" dirty="0">
                <a:cs typeface="ＭＳ Ｐゴシック"/>
              </a:rPr>
              <a:t> antenna appears to be 1.5 </a:t>
            </a:r>
            <a:r>
              <a:rPr lang="el-GR" sz="2000" dirty="0">
                <a:cs typeface="Tahoma" pitchFamily="34" charset="0"/>
              </a:rPr>
              <a:t>λ</a:t>
            </a:r>
            <a:endParaRPr lang="en-US" sz="2000" dirty="0">
              <a:cs typeface="Tahoma" pitchFamily="34" charset="0"/>
            </a:endParaRP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1800" dirty="0">
                <a:cs typeface="Tahoma" pitchFamily="34" charset="0"/>
              </a:rPr>
              <a:t>50 feet on 10-Meters	60 feet on 12-Meters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1800" dirty="0">
                <a:cs typeface="Tahoma" pitchFamily="34" charset="0"/>
              </a:rPr>
              <a:t>70 feet on 15-Meters	80 feet on 17-Meters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1800" dirty="0">
                <a:cs typeface="Tahoma" pitchFamily="34" charset="0"/>
              </a:rPr>
              <a:t>100 feet on 20-Meters	200 feet on 40-Meters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Tahoma" pitchFamily="34" charset="0"/>
              </a:rPr>
              <a:t>To </a:t>
            </a:r>
            <a:r>
              <a:rPr lang="en-US" sz="2000" dirty="0">
                <a:cs typeface="Tahoma" pitchFamily="34" charset="0"/>
              </a:rPr>
              <a:t>cover </a:t>
            </a:r>
            <a:r>
              <a:rPr lang="en-US" sz="2000" u="sng" dirty="0">
                <a:cs typeface="Tahoma" pitchFamily="34" charset="0"/>
              </a:rPr>
              <a:t>all</a:t>
            </a:r>
            <a:r>
              <a:rPr lang="en-US" sz="2000" dirty="0">
                <a:cs typeface="Tahoma" pitchFamily="34" charset="0"/>
              </a:rPr>
              <a:t> the elevation angles, need to stack several antennas</a:t>
            </a: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1800" dirty="0">
                <a:cs typeface="Tahoma" pitchFamily="34" charset="0"/>
              </a:rPr>
              <a:t>For example, a three-high stack on 10-Meters: 25 feet, 50 feet, </a:t>
            </a:r>
            <a:r>
              <a:rPr lang="en-US" sz="1800" dirty="0" smtClean="0">
                <a:cs typeface="Tahoma" pitchFamily="34" charset="0"/>
              </a:rPr>
              <a:t>100 </a:t>
            </a:r>
            <a:r>
              <a:rPr lang="en-US" sz="1800" dirty="0">
                <a:cs typeface="Tahoma" pitchFamily="34" charset="0"/>
              </a:rPr>
              <a:t>feet</a:t>
            </a:r>
            <a:endParaRPr lang="en-US" sz="1800" dirty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Carl </a:t>
            </a:r>
            <a:r>
              <a:rPr lang="en-US" dirty="0" err="1" smtClean="0"/>
              <a:t>Luetzelschwab</a:t>
            </a:r>
            <a:r>
              <a:rPr lang="en-US" dirty="0" smtClean="0"/>
              <a:t> K9LA</a:t>
            </a:r>
            <a:endParaRPr lang="en-US" dirty="0"/>
          </a:p>
        </p:txBody>
      </p:sp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3441700" y="1944688"/>
            <a:ext cx="5183188" cy="28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0" dirty="0"/>
              <a:t>Carl </a:t>
            </a:r>
            <a:r>
              <a:rPr lang="en-US" sz="1200" b="0" dirty="0" err="1"/>
              <a:t>Luetzelschwab</a:t>
            </a:r>
            <a:r>
              <a:rPr lang="en-US" sz="1200" b="0" dirty="0"/>
              <a:t> K9LA was licensed as WN9AVT in October 1961.  He upgraded to General in May 1962 and became WA9AVT.</a:t>
            </a:r>
            <a:r>
              <a:rPr lang="en-US" sz="1200" b="0" dirty="0" smtClean="0"/>
              <a:t> In </a:t>
            </a:r>
            <a:r>
              <a:rPr lang="en-US" sz="1200" b="0" dirty="0"/>
              <a:t>1977 he selected K9LA when the FCC offered 1 </a:t>
            </a:r>
            <a:r>
              <a:rPr lang="en-US" sz="1200" b="0" dirty="0" err="1"/>
              <a:t>x</a:t>
            </a:r>
            <a:r>
              <a:rPr lang="en-US" sz="1200" b="0" dirty="0"/>
              <a:t> 2 call signs to Extra Class licensees</a:t>
            </a:r>
            <a:r>
              <a:rPr lang="en-US" sz="1200" b="0" dirty="0" smtClean="0"/>
              <a:t>.</a:t>
            </a:r>
          </a:p>
          <a:p>
            <a:pPr eaLnBrk="0" hangingPunct="0">
              <a:lnSpc>
                <a:spcPct val="90000"/>
              </a:lnSpc>
            </a:pPr>
            <a:endParaRPr lang="en-US" sz="1200" b="0" dirty="0" smtClean="0"/>
          </a:p>
          <a:p>
            <a:pPr eaLnBrk="0" hangingPunct="0">
              <a:lnSpc>
                <a:spcPct val="90000"/>
              </a:lnSpc>
            </a:pPr>
            <a:r>
              <a:rPr lang="en-US" sz="1200" b="0" dirty="0"/>
              <a:t>Carl enjoys propagation, </a:t>
            </a:r>
            <a:r>
              <a:rPr lang="en-US" sz="1200" b="0" dirty="0" err="1"/>
              <a:t>DXing</a:t>
            </a:r>
            <a:r>
              <a:rPr lang="en-US" sz="1200" b="0" dirty="0"/>
              <a:t>, contesting (he was the Editor </a:t>
            </a:r>
            <a:r>
              <a:rPr lang="en-US" sz="1200" b="0" dirty="0" smtClean="0"/>
              <a:t>of The National Contest Journal </a:t>
            </a:r>
            <a:r>
              <a:rPr lang="en-US" sz="1200" b="0" dirty="0"/>
              <a:t>from 2002-2007), and antennas.  He is an MSEE out of Purdue, and professionally he is an RF design engineer </a:t>
            </a:r>
            <a:r>
              <a:rPr lang="en-US" sz="1200" b="0" dirty="0" smtClean="0"/>
              <a:t>with Raytheon (</a:t>
            </a:r>
            <a:r>
              <a:rPr lang="en-US" sz="1200" b="0" dirty="0"/>
              <a:t>formerly Magnavox).</a:t>
            </a:r>
            <a:r>
              <a:rPr lang="en-US" sz="1200" b="0" dirty="0" smtClean="0"/>
              <a:t> </a:t>
            </a:r>
          </a:p>
          <a:p>
            <a:pPr eaLnBrk="0" hangingPunct="0">
              <a:lnSpc>
                <a:spcPct val="90000"/>
              </a:lnSpc>
            </a:pPr>
            <a:endParaRPr lang="en-US" sz="1200" b="0" dirty="0" smtClean="0"/>
          </a:p>
          <a:p>
            <a:pPr eaLnBrk="0" hangingPunct="0">
              <a:lnSpc>
                <a:spcPct val="90000"/>
              </a:lnSpc>
            </a:pPr>
            <a:r>
              <a:rPr lang="en-US" sz="1200" b="0" dirty="0" smtClean="0"/>
              <a:t>Carl's </a:t>
            </a:r>
            <a:r>
              <a:rPr lang="en-US" sz="1200" b="0" dirty="0"/>
              <a:t>primary expertise for DXU is propagation</a:t>
            </a:r>
            <a:r>
              <a:rPr lang="en-US" sz="1200" b="0" dirty="0" smtClean="0"/>
              <a:t>. Carl </a:t>
            </a:r>
            <a:r>
              <a:rPr lang="en-US" sz="1200" b="0" dirty="0"/>
              <a:t>is a DXCC Card Checker with the ARRL, is at the Top of the Honor Roll, and enjoys viewing extremely old </a:t>
            </a:r>
            <a:r>
              <a:rPr lang="en-US" sz="1200" b="0" dirty="0" err="1"/>
              <a:t>QSLs</a:t>
            </a:r>
            <a:r>
              <a:rPr lang="en-US" sz="1200" b="0" dirty="0"/>
              <a:t> (especially from deleted entities).	</a:t>
            </a:r>
          </a:p>
          <a:p>
            <a:pPr eaLnBrk="0" hangingPunct="0">
              <a:lnSpc>
                <a:spcPct val="90000"/>
              </a:lnSpc>
            </a:pPr>
            <a:endParaRPr lang="en-US" sz="1200" b="0" dirty="0" smtClean="0"/>
          </a:p>
          <a:p>
            <a:pPr eaLnBrk="0" hangingPunct="0">
              <a:lnSpc>
                <a:spcPct val="90000"/>
              </a:lnSpc>
            </a:pPr>
            <a:endParaRPr lang="en-US" sz="3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950720"/>
            <a:ext cx="2794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"/>
          <p:cNvSpPr>
            <a:spLocks noGrp="1"/>
          </p:cNvSpPr>
          <p:nvPr>
            <p:ph type="title" idx="4294967295"/>
          </p:nvPr>
        </p:nvSpPr>
        <p:spPr>
          <a:xfrm>
            <a:off x="1355725" y="196850"/>
            <a:ext cx="7559675" cy="750888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</a:t>
            </a: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533400" y="1371600"/>
            <a:ext cx="8229600" cy="49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I will cover five topics: </a:t>
            </a:r>
            <a:r>
              <a:rPr lang="en-US" sz="2000" u="sng" dirty="0">
                <a:cs typeface="ＭＳ Ｐゴシック"/>
              </a:rPr>
              <a:t>the ionosphere</a:t>
            </a:r>
            <a:r>
              <a:rPr lang="en-US" sz="2000" dirty="0">
                <a:cs typeface="ＭＳ Ｐゴシック"/>
              </a:rPr>
              <a:t>, </a:t>
            </a:r>
            <a:r>
              <a:rPr lang="en-US" sz="2000" u="sng" dirty="0">
                <a:cs typeface="ＭＳ Ｐゴシック"/>
              </a:rPr>
              <a:t>propagation predictions</a:t>
            </a:r>
            <a:r>
              <a:rPr lang="en-US" sz="2000" dirty="0">
                <a:cs typeface="ＭＳ Ｐゴシック"/>
              </a:rPr>
              <a:t>, </a:t>
            </a:r>
            <a:r>
              <a:rPr lang="en-US" sz="2000" u="sng" dirty="0">
                <a:cs typeface="ＭＳ Ｐゴシック"/>
              </a:rPr>
              <a:t>interpreting space weather</a:t>
            </a:r>
            <a:r>
              <a:rPr lang="en-US" sz="2000" dirty="0">
                <a:cs typeface="ＭＳ Ｐゴシック"/>
              </a:rPr>
              <a:t>, </a:t>
            </a:r>
            <a:r>
              <a:rPr lang="en-US" sz="2000" u="sng" dirty="0">
                <a:cs typeface="ＭＳ Ｐゴシック"/>
              </a:rPr>
              <a:t>short path </a:t>
            </a:r>
            <a:r>
              <a:rPr lang="en-US" sz="2000" u="sng" dirty="0" err="1">
                <a:cs typeface="ＭＳ Ｐゴシック"/>
              </a:rPr>
              <a:t>vs</a:t>
            </a:r>
            <a:r>
              <a:rPr lang="en-US" sz="2000" u="sng" dirty="0">
                <a:cs typeface="ＭＳ Ｐゴシック"/>
              </a:rPr>
              <a:t> long path</a:t>
            </a:r>
            <a:r>
              <a:rPr lang="en-US" sz="2000" dirty="0">
                <a:cs typeface="ＭＳ Ｐゴシック"/>
              </a:rPr>
              <a:t>, and </a:t>
            </a:r>
            <a:r>
              <a:rPr lang="en-US" sz="2000" u="sng" dirty="0">
                <a:cs typeface="ＭＳ Ｐゴシック"/>
              </a:rPr>
              <a:t>the impact of the ionosphere on antenna height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Some additional items on </a:t>
            </a:r>
            <a:r>
              <a:rPr lang="en-US" sz="2000" dirty="0">
                <a:cs typeface="ＭＳ Ｐゴシック"/>
              </a:rPr>
              <a:t>the accompanying CD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Presentation - </a:t>
            </a:r>
            <a:r>
              <a:rPr lang="en-US" sz="1800" dirty="0" err="1">
                <a:cs typeface="ＭＳ Ｐゴシック"/>
              </a:rPr>
              <a:t>SeaPac</a:t>
            </a:r>
            <a:r>
              <a:rPr lang="en-US" sz="1800" dirty="0">
                <a:cs typeface="ＭＳ Ｐゴシック"/>
              </a:rPr>
              <a:t> 2011 </a:t>
            </a:r>
            <a:r>
              <a:rPr lang="en-US" sz="1800" dirty="0" smtClean="0">
                <a:cs typeface="ＭＳ Ｐゴシック"/>
              </a:rPr>
              <a:t>by K9LA “Radio </a:t>
            </a:r>
            <a:r>
              <a:rPr lang="en-US" sz="1800" dirty="0">
                <a:cs typeface="ＭＳ Ｐゴシック"/>
              </a:rPr>
              <a:t>Wave </a:t>
            </a:r>
            <a:r>
              <a:rPr lang="en-US" sz="1800" dirty="0" smtClean="0">
                <a:cs typeface="ＭＳ Ｐゴシック"/>
              </a:rPr>
              <a:t>Propagation”</a:t>
            </a:r>
            <a:endParaRPr lang="en-US" sz="1800" dirty="0">
              <a:cs typeface="ＭＳ Ｐゴシック"/>
            </a:endParaRP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Book - NM7M’s “The Little Pistol’s Guide to HF </a:t>
            </a:r>
            <a:r>
              <a:rPr lang="en-US" sz="1800" dirty="0" smtClean="0">
                <a:cs typeface="ＭＳ Ｐゴシック"/>
              </a:rPr>
              <a:t>Propagation”</a:t>
            </a:r>
            <a:endParaRPr lang="en-US" sz="18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ON4UN’s </a:t>
            </a:r>
            <a:r>
              <a:rPr lang="en-US" sz="2000" dirty="0">
                <a:cs typeface="ＭＳ Ｐゴシック"/>
              </a:rPr>
              <a:t>“Low-Band </a:t>
            </a:r>
            <a:r>
              <a:rPr lang="en-US" sz="2000" dirty="0" err="1">
                <a:cs typeface="ＭＳ Ｐゴシック"/>
              </a:rPr>
              <a:t>DXing</a:t>
            </a:r>
            <a:r>
              <a:rPr lang="en-US" sz="2000" dirty="0">
                <a:cs typeface="ＭＳ Ｐゴシック"/>
              </a:rPr>
              <a:t>” 5</a:t>
            </a:r>
            <a:r>
              <a:rPr lang="en-US" sz="2000" baseline="30000" dirty="0">
                <a:cs typeface="ＭＳ Ｐゴシック"/>
              </a:rPr>
              <a:t>th</a:t>
            </a:r>
            <a:r>
              <a:rPr lang="en-US" sz="2000" dirty="0">
                <a:cs typeface="ＭＳ Ｐゴシック"/>
              </a:rPr>
              <a:t> Edition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Visit </a:t>
            </a:r>
            <a:r>
              <a:rPr lang="en-US" sz="2000" dirty="0">
                <a:solidFill>
                  <a:srgbClr val="0066FF"/>
                </a:solidFill>
                <a:cs typeface="ＭＳ Ｐゴシック"/>
              </a:rPr>
              <a:t>http://myplace.frontier.com/~k9la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The </a:t>
            </a:r>
            <a:r>
              <a:rPr lang="en-US" sz="2000" dirty="0">
                <a:cs typeface="ＭＳ Ｐゴシック"/>
              </a:rPr>
              <a:t>NEW Short Wave Propagation Handbook (W3ASK-N4XX-K6GKU, CQ, 1995); Radio Amateurs Guide to the Ionosphere (McNamara, Krieger Publishing, 1994); </a:t>
            </a:r>
            <a:r>
              <a:rPr lang="en-US" sz="2000" dirty="0" err="1">
                <a:cs typeface="ＭＳ Ｐゴシック"/>
              </a:rPr>
              <a:t>Ionospheric</a:t>
            </a:r>
            <a:r>
              <a:rPr lang="en-US" sz="2000" dirty="0">
                <a:cs typeface="ＭＳ Ｐゴシック"/>
              </a:rPr>
              <a:t> Radio (Davies, Peter </a:t>
            </a:r>
            <a:r>
              <a:rPr lang="en-US" sz="2000" dirty="0" err="1">
                <a:cs typeface="ＭＳ Ｐゴシック"/>
              </a:rPr>
              <a:t>Peregrinus</a:t>
            </a:r>
            <a:r>
              <a:rPr lang="en-US" sz="2000" dirty="0">
                <a:cs typeface="ＭＳ Ｐゴシック"/>
              </a:rPr>
              <a:t> Ltd, 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 idx="4294967295"/>
          </p:nvPr>
        </p:nvSpPr>
        <p:spPr>
          <a:xfrm>
            <a:off x="1355725" y="196850"/>
            <a:ext cx="7359650" cy="750888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The Ionosphere</a:t>
            </a:r>
            <a:endParaRPr lang="en-US" smtClean="0"/>
          </a:p>
        </p:txBody>
      </p:sp>
      <p:sp>
        <p:nvSpPr>
          <p:cNvPr id="12291" name="Content Placeholder 5"/>
          <p:cNvSpPr txBox="1">
            <a:spLocks/>
          </p:cNvSpPr>
          <p:nvPr/>
        </p:nvSpPr>
        <p:spPr bwMode="auto">
          <a:xfrm>
            <a:off x="314325" y="1245066"/>
            <a:ext cx="52578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Ionosphere consists of three regions</a:t>
            </a:r>
            <a:endParaRPr lang="en-US" sz="2000" dirty="0">
              <a:cs typeface="ＭＳ Ｐゴシック"/>
            </a:endParaRP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cs typeface="ＭＳ Ｐゴシック"/>
              </a:rPr>
              <a:t>D region &gt; 0.1 </a:t>
            </a:r>
            <a:r>
              <a:rPr lang="en-US" sz="1800" dirty="0">
                <a:cs typeface="ＭＳ Ｐゴシック"/>
              </a:rPr>
              <a:t>– 1 nm (hard X-rays) </a:t>
            </a:r>
            <a:r>
              <a:rPr lang="en-US" sz="1800" dirty="0" smtClean="0">
                <a:cs typeface="ＭＳ Ｐゴシック"/>
              </a:rPr>
              <a:t> (responsible for daytime absorption)</a:t>
            </a:r>
            <a:endParaRPr lang="en-US" sz="1800" dirty="0">
              <a:cs typeface="ＭＳ Ｐゴシック"/>
            </a:endParaRP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cs typeface="ＭＳ Ｐゴシック"/>
              </a:rPr>
              <a:t>E region &gt; 1 </a:t>
            </a:r>
            <a:r>
              <a:rPr lang="en-US" sz="1800" dirty="0">
                <a:cs typeface="ＭＳ Ｐゴシック"/>
              </a:rPr>
              <a:t>– 10 nm (soft </a:t>
            </a:r>
            <a:r>
              <a:rPr lang="en-US" sz="1800" dirty="0" smtClean="0">
                <a:cs typeface="ＭＳ Ｐゴシック"/>
              </a:rPr>
              <a:t>X-rays)</a:t>
            </a:r>
            <a:endParaRPr lang="en-US" sz="1800" dirty="0">
              <a:cs typeface="ＭＳ Ｐゴシック"/>
            </a:endParaRPr>
          </a:p>
          <a:p>
            <a:pPr marL="574675" lvl="1" indent="-117475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cs typeface="ＭＳ Ｐゴシック"/>
              </a:rPr>
              <a:t>F region &gt; 10 </a:t>
            </a:r>
            <a:r>
              <a:rPr lang="en-US" sz="1800" dirty="0">
                <a:cs typeface="ＭＳ Ｐゴシック"/>
              </a:rPr>
              <a:t>– 100 nm (EUV</a:t>
            </a:r>
            <a:r>
              <a:rPr lang="en-US" sz="1800" dirty="0" smtClean="0">
                <a:cs typeface="ＭＳ Ｐゴシック"/>
              </a:rPr>
              <a:t>)  (</a:t>
            </a:r>
            <a:r>
              <a:rPr lang="en-US" sz="1800" dirty="0">
                <a:cs typeface="ＭＳ Ｐゴシック"/>
              </a:rPr>
              <a:t>responsible for most DX QSOs)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Sunspots and 10.7 cm solar flux are proxies for solar </a:t>
            </a:r>
            <a:r>
              <a:rPr lang="en-US" sz="2000" dirty="0" smtClean="0">
                <a:cs typeface="ＭＳ Ｐゴシック"/>
              </a:rPr>
              <a:t>ionizing radiation</a:t>
            </a:r>
            <a:endParaRPr lang="en-US" sz="20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Ionosphere </a:t>
            </a:r>
            <a:r>
              <a:rPr lang="en-US" sz="2000" dirty="0" smtClean="0">
                <a:cs typeface="ＭＳ Ｐゴシック"/>
              </a:rPr>
              <a:t>varies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cs typeface="ＭＳ Ｐゴシック"/>
              </a:rPr>
              <a:t>Throughout the world 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cs typeface="ＭＳ Ｐゴシック"/>
              </a:rPr>
              <a:t>Over </a:t>
            </a:r>
            <a:r>
              <a:rPr lang="en-US" sz="1800" dirty="0">
                <a:cs typeface="ＭＳ Ｐゴシック"/>
              </a:rPr>
              <a:t>a solar </a:t>
            </a:r>
            <a:r>
              <a:rPr lang="en-US" sz="1800" dirty="0" smtClean="0">
                <a:cs typeface="ＭＳ Ｐゴシック"/>
              </a:rPr>
              <a:t>cycle – approx 11 years </a:t>
            </a:r>
            <a:r>
              <a:rPr lang="en-US" sz="1800" dirty="0">
                <a:cs typeface="ＭＳ Ｐゴシック"/>
              </a:rPr>
              <a:t>– high bands best at solar max (now)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cs typeface="ＭＳ Ｐゴシック"/>
              </a:rPr>
              <a:t>Seasonally</a:t>
            </a:r>
            <a:endParaRPr lang="en-US" sz="1800" dirty="0">
              <a:cs typeface="ＭＳ Ｐゴシック"/>
            </a:endParaRP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cs typeface="ＭＳ Ｐゴシック"/>
              </a:rPr>
              <a:t>Diurnally</a:t>
            </a:r>
            <a:endParaRPr lang="en-US" sz="1800" dirty="0">
              <a:cs typeface="ＭＳ Ｐゴシック"/>
            </a:endParaRP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>
          <a:xfrm>
            <a:off x="5372419" y="1391142"/>
            <a:ext cx="3566609" cy="2650711"/>
            <a:chOff x="5749925" y="1558925"/>
            <a:chExt cx="2711387" cy="2015109"/>
          </a:xfrm>
        </p:grpSpPr>
        <p:pic>
          <p:nvPicPr>
            <p:cNvPr id="1229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9925" y="1558925"/>
              <a:ext cx="2711387" cy="2015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>
              <a:off x="6038850" y="1703388"/>
              <a:ext cx="755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7030A0"/>
                  </a:solidFill>
                  <a:cs typeface="ＭＳ Ｐゴシック"/>
                </a:rPr>
                <a:t>nighttime</a:t>
              </a:r>
            </a:p>
          </p:txBody>
        </p:sp>
        <p:sp>
          <p:nvSpPr>
            <p:cNvPr id="12300" name="TextBox 9"/>
            <p:cNvSpPr txBox="1">
              <a:spLocks noChangeArrowheads="1"/>
            </p:cNvSpPr>
            <p:nvPr/>
          </p:nvSpPr>
          <p:spPr bwMode="auto">
            <a:xfrm>
              <a:off x="7452492" y="2340222"/>
              <a:ext cx="507766" cy="18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cs typeface="ＭＳ Ｐゴシック"/>
                </a:rPr>
                <a:t>F2 peak</a:t>
              </a:r>
            </a:p>
          </p:txBody>
        </p:sp>
        <p:sp>
          <p:nvSpPr>
            <p:cNvPr id="12301" name="TextBox 10"/>
            <p:cNvSpPr txBox="1">
              <a:spLocks noChangeArrowheads="1"/>
            </p:cNvSpPr>
            <p:nvPr/>
          </p:nvSpPr>
          <p:spPr bwMode="auto">
            <a:xfrm>
              <a:off x="7389676" y="3208585"/>
              <a:ext cx="5905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cs typeface="ＭＳ Ｐゴシック"/>
                </a:rPr>
                <a:t>E peak</a:t>
              </a:r>
            </a:p>
          </p:txBody>
        </p:sp>
        <p:sp>
          <p:nvSpPr>
            <p:cNvPr id="12302" name="TextBox 11"/>
            <p:cNvSpPr txBox="1">
              <a:spLocks noChangeArrowheads="1"/>
            </p:cNvSpPr>
            <p:nvPr/>
          </p:nvSpPr>
          <p:spPr bwMode="auto">
            <a:xfrm>
              <a:off x="7415213" y="2789238"/>
              <a:ext cx="5334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cs typeface="ＭＳ Ｐゴシック"/>
                </a:rPr>
                <a:t>valley</a:t>
              </a:r>
            </a:p>
          </p:txBody>
        </p:sp>
        <p:cxnSp>
          <p:nvCxnSpPr>
            <p:cNvPr id="12303" name="Straight Arrow Connector 13"/>
            <p:cNvCxnSpPr>
              <a:cxnSpLocks noChangeShapeType="1"/>
            </p:cNvCxnSpPr>
            <p:nvPr/>
          </p:nvCxnSpPr>
          <p:spPr bwMode="auto">
            <a:xfrm>
              <a:off x="7921586" y="2427619"/>
              <a:ext cx="295397" cy="100216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2304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6980533" y="3151530"/>
              <a:ext cx="434332" cy="144782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2305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6763367" y="2934357"/>
              <a:ext cx="651498" cy="144782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2306" name="TextBox 10"/>
            <p:cNvSpPr txBox="1">
              <a:spLocks noChangeArrowheads="1"/>
            </p:cNvSpPr>
            <p:nvPr/>
          </p:nvSpPr>
          <p:spPr bwMode="auto">
            <a:xfrm>
              <a:off x="5982414" y="3217863"/>
              <a:ext cx="683227" cy="18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cs typeface="ＭＳ Ｐゴシック"/>
                </a:rPr>
                <a:t>D inflection</a:t>
              </a:r>
            </a:p>
          </p:txBody>
        </p:sp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6335333" y="2549525"/>
              <a:ext cx="732087" cy="18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cs typeface="ＭＳ Ｐゴシック"/>
                </a:rPr>
                <a:t>F1 inflection</a:t>
              </a:r>
            </a:p>
          </p:txBody>
        </p:sp>
        <p:cxnSp>
          <p:nvCxnSpPr>
            <p:cNvPr id="12308" name="Straight Arrow Connector 17"/>
            <p:cNvCxnSpPr>
              <a:cxnSpLocks noChangeShapeType="1"/>
            </p:cNvCxnSpPr>
            <p:nvPr/>
          </p:nvCxnSpPr>
          <p:spPr bwMode="auto">
            <a:xfrm>
              <a:off x="6969125" y="2701925"/>
              <a:ext cx="228600" cy="15240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2293" name="TextBox 26"/>
          <p:cNvSpPr txBox="1">
            <a:spLocks noChangeArrowheads="1"/>
          </p:cNvSpPr>
          <p:nvPr/>
        </p:nvSpPr>
        <p:spPr bwMode="auto">
          <a:xfrm>
            <a:off x="5410899" y="5899238"/>
            <a:ext cx="3162053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“Structure of the Ionosphere” on CD</a:t>
            </a:r>
          </a:p>
        </p:txBody>
      </p:sp>
      <p:sp>
        <p:nvSpPr>
          <p:cNvPr id="12294" name="TextBox 26"/>
          <p:cNvSpPr txBox="1">
            <a:spLocks noChangeArrowheads="1"/>
          </p:cNvSpPr>
          <p:nvPr/>
        </p:nvSpPr>
        <p:spPr bwMode="auto">
          <a:xfrm>
            <a:off x="5486400" y="6208131"/>
            <a:ext cx="3069992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“Measuring the Ionosphere” on CD</a:t>
            </a:r>
          </a:p>
        </p:txBody>
      </p:sp>
      <p:sp>
        <p:nvSpPr>
          <p:cNvPr id="12295" name="TextBox 26"/>
          <p:cNvSpPr txBox="1">
            <a:spLocks noChangeArrowheads="1"/>
          </p:cNvSpPr>
          <p:nvPr/>
        </p:nvSpPr>
        <p:spPr bwMode="auto">
          <a:xfrm>
            <a:off x="6014905" y="5410739"/>
            <a:ext cx="2206305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“The Formation of the Ionosphere” on CD</a:t>
            </a:r>
          </a:p>
        </p:txBody>
      </p: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5578679" y="4930630"/>
            <a:ext cx="3045204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“Correlation Between Solar Flux and Sunspot Number” on CD</a:t>
            </a: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5436067" y="4012866"/>
            <a:ext cx="3582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cs typeface="ＭＳ Ｐゴシック"/>
              </a:rPr>
              <a:t>Best to think of the ionosphere as regions, not layers (layer suggests thin shell)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Predictions</a:t>
            </a:r>
            <a:endParaRPr lang="en-US" smtClean="0"/>
          </a:p>
        </p:txBody>
      </p:sp>
      <p:sp>
        <p:nvSpPr>
          <p:cNvPr id="13315" name="Content Placeholder 3"/>
          <p:cNvSpPr txBox="1">
            <a:spLocks/>
          </p:cNvSpPr>
          <p:nvPr/>
        </p:nvSpPr>
        <p:spPr bwMode="auto">
          <a:xfrm>
            <a:off x="533400" y="1504950"/>
            <a:ext cx="8239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Our predictions are </a:t>
            </a:r>
            <a:r>
              <a:rPr lang="en-US" sz="2000" u="sng" dirty="0">
                <a:cs typeface="ＭＳ Ｐゴシック"/>
              </a:rPr>
              <a:t>not</a:t>
            </a:r>
            <a:r>
              <a:rPr lang="en-US" sz="2000" dirty="0">
                <a:cs typeface="ＭＳ Ｐゴシック"/>
              </a:rPr>
              <a:t> daily predictions - why not?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Because our models are monthly models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Let’s look at some specific data – August 2009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cs typeface="ＭＳ Ｐゴシック"/>
              </a:rPr>
              <a:t>10.7 cm solar flux constant, zero sunspots, A </a:t>
            </a:r>
            <a:r>
              <a:rPr lang="en-US" sz="2000" u="sng" dirty="0">
                <a:cs typeface="ＭＳ Ｐゴシック"/>
              </a:rPr>
              <a:t>&lt;</a:t>
            </a:r>
            <a:r>
              <a:rPr lang="en-US" sz="2000" dirty="0">
                <a:cs typeface="ＭＳ Ｐゴシック"/>
              </a:rPr>
              <a:t> 15</a:t>
            </a: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dirty="0">
              <a:cs typeface="ＭＳ Ｐゴシック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dirty="0">
              <a:cs typeface="ＭＳ Ｐゴシック"/>
            </a:endParaRPr>
          </a:p>
          <a:p>
            <a:pPr marL="693738" lvl="1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cs typeface="ＭＳ Ｐゴシック"/>
              </a:rPr>
              <a:t>MUF varied between 11 and 21 MHz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738" y="3133725"/>
            <a:ext cx="29194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675188" y="3133725"/>
            <a:ext cx="3590925" cy="2547938"/>
            <a:chOff x="4191000" y="1600200"/>
            <a:chExt cx="4724400" cy="3352800"/>
          </a:xfrm>
        </p:grpSpPr>
        <p:pic>
          <p:nvPicPr>
            <p:cNvPr id="133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600200"/>
              <a:ext cx="4724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Oval 7"/>
            <p:cNvSpPr>
              <a:spLocks noChangeArrowheads="1"/>
            </p:cNvSpPr>
            <p:nvPr/>
          </p:nvSpPr>
          <p:spPr bwMode="auto">
            <a:xfrm>
              <a:off x="6324600" y="3124200"/>
              <a:ext cx="381000" cy="228600"/>
            </a:xfrm>
            <a:prstGeom prst="ellipse">
              <a:avLst/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ＭＳ Ｐゴシック"/>
              </a:endParaRPr>
            </a:p>
          </p:txBody>
        </p:sp>
        <p:sp>
          <p:nvSpPr>
            <p:cNvPr id="13321" name="Oval 8"/>
            <p:cNvSpPr>
              <a:spLocks noChangeArrowheads="1"/>
            </p:cNvSpPr>
            <p:nvPr/>
          </p:nvSpPr>
          <p:spPr bwMode="auto">
            <a:xfrm>
              <a:off x="6629400" y="2286000"/>
              <a:ext cx="381000" cy="228600"/>
            </a:xfrm>
            <a:prstGeom prst="ellipse">
              <a:avLst/>
            </a:prstGeom>
            <a:noFill/>
            <a:ln w="2857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ＭＳ Ｐゴシック"/>
              </a:endParaRPr>
            </a:p>
          </p:txBody>
        </p:sp>
      </p:grpSp>
      <p:sp>
        <p:nvSpPr>
          <p:cNvPr id="13318" name="TextBox 26"/>
          <p:cNvSpPr txBox="1">
            <a:spLocks noChangeArrowheads="1"/>
          </p:cNvSpPr>
          <p:nvPr/>
        </p:nvSpPr>
        <p:spPr bwMode="auto">
          <a:xfrm>
            <a:off x="5895974" y="1998663"/>
            <a:ext cx="1914176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“IRI 2007” on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Predictions</a:t>
            </a:r>
            <a:endParaRPr lang="en-US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47650" y="1327150"/>
            <a:ext cx="8305800" cy="45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ＭＳ Ｐゴシック"/>
              </a:rPr>
              <a:t>Day-to-day daytime variability of F region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Tahoma" pitchFamily="34" charset="0"/>
              <a:buChar char="–"/>
            </a:pPr>
            <a:r>
              <a:rPr lang="en-US" sz="1800" dirty="0" smtClean="0">
                <a:latin typeface="+mn-lt"/>
                <a:cs typeface="ＭＳ Ｐゴシック"/>
              </a:rPr>
              <a:t>Solar </a:t>
            </a:r>
            <a:r>
              <a:rPr lang="en-US" sz="1800" dirty="0">
                <a:latin typeface="+mn-lt"/>
                <a:cs typeface="ＭＳ Ｐゴシック"/>
              </a:rPr>
              <a:t>ionizing </a:t>
            </a:r>
            <a:r>
              <a:rPr lang="en-US" sz="1800" dirty="0" smtClean="0">
                <a:latin typeface="+mn-lt"/>
                <a:cs typeface="ＭＳ Ｐゴシック"/>
              </a:rPr>
              <a:t>radiation, solar wind/geomagnetic </a:t>
            </a:r>
            <a:r>
              <a:rPr lang="en-US" sz="1800" dirty="0">
                <a:latin typeface="+mn-lt"/>
                <a:cs typeface="ＭＳ Ｐゴシック"/>
              </a:rPr>
              <a:t>field </a:t>
            </a:r>
            <a:r>
              <a:rPr lang="en-US" sz="1800" dirty="0" smtClean="0">
                <a:latin typeface="+mn-lt"/>
                <a:cs typeface="ＭＳ Ｐゴシック"/>
              </a:rPr>
              <a:t>activity, events </a:t>
            </a:r>
            <a:r>
              <a:rPr lang="en-US" sz="1800" dirty="0">
                <a:latin typeface="+mn-lt"/>
                <a:cs typeface="ＭＳ Ｐゴシック"/>
              </a:rPr>
              <a:t>in lower atmosphere coupling up to the </a:t>
            </a:r>
            <a:r>
              <a:rPr lang="en-US" sz="1800" dirty="0" smtClean="0">
                <a:latin typeface="+mn-lt"/>
                <a:cs typeface="ＭＳ Ｐゴシック"/>
              </a:rPr>
              <a:t>ionosphere</a:t>
            </a:r>
            <a:endParaRPr lang="en-US" sz="1800" dirty="0">
              <a:latin typeface="+mn-lt"/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cs typeface="ＭＳ Ｐゴシック"/>
              </a:rPr>
              <a:t>Drove the developers to a monthly median model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 typeface="Tahoma" pitchFamily="34" charset="0"/>
              <a:buChar char="−"/>
            </a:pPr>
            <a:r>
              <a:rPr lang="en-US" sz="1800" dirty="0">
                <a:latin typeface="+mn-lt"/>
                <a:cs typeface="ＭＳ Ｐゴシック"/>
              </a:rPr>
              <a:t>Correlation is between a smoothed solar index (smoothed sunspot number or smoothed 10.7 cm solar flux) and monthly median </a:t>
            </a:r>
            <a:r>
              <a:rPr lang="en-US" sz="1800" dirty="0" err="1">
                <a:latin typeface="+mn-lt"/>
                <a:cs typeface="ＭＳ Ｐゴシック"/>
              </a:rPr>
              <a:t>ionospheric</a:t>
            </a:r>
            <a:r>
              <a:rPr lang="en-US" sz="1800" dirty="0">
                <a:latin typeface="+mn-lt"/>
                <a:cs typeface="ＭＳ Ｐゴシック"/>
              </a:rPr>
              <a:t> parameters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 typeface="Tahoma" pitchFamily="34" charset="0"/>
              <a:buChar char="−"/>
            </a:pPr>
            <a:r>
              <a:rPr lang="en-US" sz="1800" dirty="0" smtClean="0">
                <a:latin typeface="+mn-lt"/>
                <a:cs typeface="ＭＳ Ｐゴシック"/>
              </a:rPr>
              <a:t>We </a:t>
            </a:r>
            <a:r>
              <a:rPr lang="en-US" sz="1800" dirty="0">
                <a:latin typeface="+mn-lt"/>
                <a:cs typeface="ＭＳ Ｐゴシック"/>
              </a:rPr>
              <a:t>have a model that is an “average” over a month’s time frame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1600" dirty="0">
                <a:latin typeface="+mn-lt"/>
                <a:cs typeface="ＭＳ Ｐゴシック"/>
              </a:rPr>
              <a:t>It doesn’t capture the daily short-term variations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1600" dirty="0">
                <a:latin typeface="+mn-lt"/>
                <a:cs typeface="ＭＳ Ｐゴシック"/>
              </a:rPr>
              <a:t>Using the daily sunspot number or daily 10.7 cm solar flux does not make the results more accurate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cs typeface="ＭＳ Ｐゴシック"/>
              </a:rPr>
              <a:t>Two good free programs available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1800" dirty="0">
                <a:cs typeface="ＭＳ Ｐゴシック"/>
              </a:rPr>
              <a:t>VOACAP (VOA’s version of IONCAP)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1800" dirty="0">
                <a:cs typeface="ＭＳ Ｐゴシック"/>
              </a:rPr>
              <a:t>W6ELProp is more user friendly than VOACAP and has a nice mapping application (great circle paths and terminator)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457975" y="5888796"/>
            <a:ext cx="2256638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“Correlation Between MUF and Solar Flux” on CD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7843705" y="1301080"/>
            <a:ext cx="1166069" cy="120032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“The Day-to-Day Variability of the Ionosphere” on CD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4836705" y="5892072"/>
            <a:ext cx="2822443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“Propagation Predictions: Their Development and Use” on CD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5149865" y="4892516"/>
            <a:ext cx="2383449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“VOACAP Tutorial” on CD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7793373" y="5020083"/>
            <a:ext cx="1226744" cy="83099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“W6ELProp Tutorial” on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- Predictions</a:t>
            </a:r>
            <a:endParaRPr lang="en-US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76250" y="1533525"/>
            <a:ext cx="8229600" cy="44577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If you don’t want to roll your own . . . 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Use the predictions by N6BV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Over 240 locations worldwide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2000" kern="0" dirty="0" smtClean="0">
              <a:latin typeface="+mn-lt"/>
              <a:cs typeface="+mn-cs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Over six phases of a solar cycle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Summary predictions to seven continental areas (EU, FE, SA, AF, AS, OC, NA) on 80m, 40m, 20m, 15m, 10m</a:t>
            </a:r>
          </a:p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Detailed predictions to all forty CQ zones on 160m – 10m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141" y="1965078"/>
            <a:ext cx="41036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1442907" y="3210187"/>
            <a:ext cx="2549570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“N6BV Predictions” on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Propagation for Working DX – Space Weather</a:t>
            </a:r>
            <a:endParaRPr lang="en-US" smtClean="0"/>
          </a:p>
        </p:txBody>
      </p:sp>
      <p:pic>
        <p:nvPicPr>
          <p:cNvPr id="16387" name="Picture 4" descr="mad 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28" y="1257764"/>
            <a:ext cx="5143500" cy="16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1062" y="2827527"/>
            <a:ext cx="836382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cs typeface="ＭＳ Ｐゴシック"/>
              </a:rPr>
              <a:t>As seen earlier, space weather (solar ionizing radiation and solar wind/ geomagnetic field activity/electrodynamics) isn’t the only factor that determines the short-term variability of the ionosphere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cs typeface="ＭＳ Ｐゴシック"/>
              </a:rPr>
              <a:t>The contribution by the neutral atmosphere makes it tough to directly correlate space weather to the short-term state of the ionosphere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cs typeface="ＭＳ Ｐゴシック"/>
              </a:rPr>
              <a:t>I believe the best approach in using space weather is the following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1800" dirty="0">
                <a:cs typeface="ＭＳ Ｐゴシック"/>
              </a:rPr>
              <a:t>Get the “Big Picture</a:t>
            </a:r>
            <a:r>
              <a:rPr lang="en-US" sz="1800" dirty="0" smtClean="0">
                <a:cs typeface="ＭＳ Ｐゴシック"/>
              </a:rPr>
              <a:t>” - Review </a:t>
            </a:r>
            <a:r>
              <a:rPr lang="en-US" sz="1800" dirty="0">
                <a:cs typeface="ＭＳ Ｐゴシック"/>
              </a:rPr>
              <a:t>solar </a:t>
            </a:r>
            <a:r>
              <a:rPr lang="en-US" sz="1800" dirty="0" smtClean="0">
                <a:cs typeface="ＭＳ Ｐゴシック"/>
              </a:rPr>
              <a:t>flux/sunspot number/</a:t>
            </a:r>
            <a:r>
              <a:rPr lang="en-US" sz="1800" dirty="0" err="1" smtClean="0">
                <a:cs typeface="ＭＳ Ｐゴシック"/>
              </a:rPr>
              <a:t>Ap</a:t>
            </a:r>
            <a:r>
              <a:rPr lang="en-US" sz="1800" dirty="0" smtClean="0">
                <a:cs typeface="ＭＳ Ｐゴシック"/>
              </a:rPr>
              <a:t> index and determine </a:t>
            </a:r>
            <a:r>
              <a:rPr lang="en-US" sz="1800" dirty="0">
                <a:cs typeface="ＭＳ Ｐゴシック"/>
              </a:rPr>
              <a:t>if disturbances to propagation are in </a:t>
            </a:r>
            <a:r>
              <a:rPr lang="en-US" sz="1800" dirty="0" smtClean="0">
                <a:cs typeface="ＭＳ Ｐゴシック"/>
              </a:rPr>
              <a:t>progress</a:t>
            </a:r>
            <a:endParaRPr lang="en-US" sz="1800" dirty="0">
              <a:cs typeface="ＭＳ Ｐゴシック"/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6333688" y="1378256"/>
            <a:ext cx="2254221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“STORM Model” on CD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6493078" y="1783039"/>
            <a:ext cx="1929468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ＭＳ Ｐゴシック"/>
              </a:rPr>
              <a:t>See “A Look Inside the </a:t>
            </a:r>
            <a:r>
              <a:rPr lang="en-US" sz="1200" dirty="0" err="1">
                <a:cs typeface="ＭＳ Ｐゴシック"/>
              </a:rPr>
              <a:t>Auroral</a:t>
            </a:r>
            <a:r>
              <a:rPr lang="en-US" sz="1200" dirty="0">
                <a:cs typeface="ＭＳ Ｐゴシック"/>
              </a:rPr>
              <a:t> Oval” on CD</a:t>
            </a:r>
          </a:p>
        </p:txBody>
      </p:sp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6131450" y="2386434"/>
            <a:ext cx="2727325" cy="27699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cs typeface="ＭＳ Ｐゴシック"/>
              </a:rPr>
              <a:t>See “D-Region Model” on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sco2003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19984</TotalTime>
  <Words>1971</Words>
  <Application>Microsoft Macintosh PowerPoint</Application>
  <PresentationFormat>On-screen Show (4:3)</PresentationFormat>
  <Paragraphs>209</Paragraphs>
  <Slides>21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Custom Design</vt:lpstr>
      <vt:lpstr>Cisco2003Template</vt:lpstr>
      <vt:lpstr>1_Office Theme</vt:lpstr>
      <vt:lpstr>Slide 1</vt:lpstr>
      <vt:lpstr>Slide 2</vt:lpstr>
      <vt:lpstr>Carl Luetzelschwab K9LA</vt:lpstr>
      <vt:lpstr>Propagation for Working DX</vt:lpstr>
      <vt:lpstr>Propagation for Working DX – The Ionosphere</vt:lpstr>
      <vt:lpstr>Propagation for Working DX - Predictions</vt:lpstr>
      <vt:lpstr>Propagation for Working DX - Predictions</vt:lpstr>
      <vt:lpstr>Propagation for Working DX - Predictions</vt:lpstr>
      <vt:lpstr>Propagation for Working DX – Space Weather</vt:lpstr>
      <vt:lpstr>Propagation for Working DX – Space Weather</vt:lpstr>
      <vt:lpstr>Propagation for Working DX – Space Weather</vt:lpstr>
      <vt:lpstr>Propagation for Working DX – Space Weather</vt:lpstr>
      <vt:lpstr>Propagation for Working DX – SP vs LP</vt:lpstr>
      <vt:lpstr>Propagation for Working DX – SP vs LP</vt:lpstr>
      <vt:lpstr>Propagation for Working DX – SP vs LP</vt:lpstr>
      <vt:lpstr>Propagation for Working DX – SP vs LP</vt:lpstr>
      <vt:lpstr>Propagation for Working DX – Antennas</vt:lpstr>
      <vt:lpstr>Propagation for Working DX - Antennas</vt:lpstr>
      <vt:lpstr>Propagation for Working DX - Antennas</vt:lpstr>
      <vt:lpstr>Propagation for Working DX - Antennas</vt:lpstr>
      <vt:lpstr>Propagation for Working DX - Antennas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Darryl Hazelgren</cp:lastModifiedBy>
  <cp:revision>577</cp:revision>
  <cp:lastPrinted>2012-03-23T22:12:51Z</cp:lastPrinted>
  <dcterms:created xsi:type="dcterms:W3CDTF">2012-06-10T18:07:03Z</dcterms:created>
  <dcterms:modified xsi:type="dcterms:W3CDTF">2012-06-10T18:07:32Z</dcterms:modified>
</cp:coreProperties>
</file>